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0.png" ContentType="image/png"/>
  <Override PartName="/ppt/media/image9.png" ContentType="image/png"/>
  <Override PartName="/ppt/media/image8.jpeg" ContentType="image/jpeg"/>
  <Override PartName="/ppt/media/image7.png" ContentType="image/png"/>
  <Override PartName="/ppt/media/image2.png" ContentType="image/png"/>
  <Override PartName="/ppt/media/image1.jpeg" ContentType="image/jpeg"/>
  <Override PartName="/ppt/media/image6.png" ContentType="image/png"/>
  <Override PartName="/ppt/media/image3.jpeg" ContentType="image/jpeg"/>
  <Override PartName="/ppt/media/image4.jpeg" ContentType="image/jpeg"/>
  <Override PartName="/ppt/media/image5.png" ContentType="image/png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6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
</Relationships>
</file>

<file path=ppt/media/image1.jpe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9ed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2"/>
          <a:srcRect l="0" t="21800" r="0" b="23592"/>
          <a:stretch/>
        </p:blipFill>
        <p:spPr>
          <a:xfrm>
            <a:off x="0" y="487800"/>
            <a:ext cx="9142560" cy="4654080"/>
          </a:xfrm>
          <a:prstGeom prst="rect">
            <a:avLst/>
          </a:prstGeom>
          <a:ln>
            <a:noFill/>
          </a:ln>
        </p:spPr>
      </p:pic>
      <p:sp>
        <p:nvSpPr>
          <p:cNvPr id="1" name="CustomShape 1"/>
          <p:cNvSpPr/>
          <p:nvPr/>
        </p:nvSpPr>
        <p:spPr>
          <a:xfrm rot="16200000">
            <a:off x="1366560" y="1028880"/>
            <a:ext cx="44280" cy="37152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2"/>
          <p:cNvSpPr/>
          <p:nvPr/>
        </p:nvSpPr>
        <p:spPr>
          <a:xfrm rot="16200000">
            <a:off x="995400" y="1027440"/>
            <a:ext cx="44280" cy="3744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 rot="16200000">
            <a:off x="1366560" y="1028880"/>
            <a:ext cx="44280" cy="37152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2"/>
          <p:cNvSpPr/>
          <p:nvPr/>
        </p:nvSpPr>
        <p:spPr>
          <a:xfrm rot="16200000">
            <a:off x="995400" y="1027440"/>
            <a:ext cx="44280" cy="3744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3"/>
          <p:cNvSpPr/>
          <p:nvPr/>
        </p:nvSpPr>
        <p:spPr>
          <a:xfrm>
            <a:off x="8280360" y="0"/>
            <a:ext cx="861840" cy="45288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4"/>
          <p:cNvSpPr/>
          <p:nvPr/>
        </p:nvSpPr>
        <p:spPr>
          <a:xfrm>
            <a:off x="8598960" y="21636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5"/>
          <p:cNvSpPr/>
          <p:nvPr/>
        </p:nvSpPr>
        <p:spPr>
          <a:xfrm>
            <a:off x="8598960" y="25020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6"/>
          <p:cNvSpPr/>
          <p:nvPr/>
        </p:nvSpPr>
        <p:spPr>
          <a:xfrm>
            <a:off x="8598960" y="28404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form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 rot="16200000">
            <a:off x="1366560" y="1028880"/>
            <a:ext cx="44280" cy="37152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2"/>
          <p:cNvSpPr/>
          <p:nvPr/>
        </p:nvSpPr>
        <p:spPr>
          <a:xfrm rot="16200000">
            <a:off x="995400" y="1027440"/>
            <a:ext cx="44280" cy="3744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3"/>
          <p:cNvSpPr/>
          <p:nvPr/>
        </p:nvSpPr>
        <p:spPr>
          <a:xfrm>
            <a:off x="8280360" y="0"/>
            <a:ext cx="861840" cy="45288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4"/>
          <p:cNvSpPr/>
          <p:nvPr/>
        </p:nvSpPr>
        <p:spPr>
          <a:xfrm>
            <a:off x="8598960" y="21636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e9ede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5"/>
          <p:cNvSpPr/>
          <p:nvPr/>
        </p:nvSpPr>
        <p:spPr>
          <a:xfrm>
            <a:off x="8598960" y="25020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e9ede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6"/>
          <p:cNvSpPr/>
          <p:nvPr/>
        </p:nvSpPr>
        <p:spPr>
          <a:xfrm>
            <a:off x="8598960" y="28404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e9ede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65;p7" descr=""/>
          <p:cNvPicPr/>
          <p:nvPr/>
        </p:nvPicPr>
        <p:blipFill>
          <a:blip r:embed="rId2"/>
          <a:srcRect l="0" t="11971" r="0" b="11971"/>
          <a:stretch/>
        </p:blipFill>
        <p:spPr>
          <a:xfrm>
            <a:off x="0" y="487800"/>
            <a:ext cx="9142560" cy="4654080"/>
          </a:xfrm>
          <a:prstGeom prst="rect">
            <a:avLst/>
          </a:prstGeom>
          <a:ln>
            <a:noFill/>
          </a:ln>
        </p:spPr>
      </p:pic>
      <p:sp>
        <p:nvSpPr>
          <p:cNvPr id="130" name="CustomShape 1"/>
          <p:cNvSpPr/>
          <p:nvPr/>
        </p:nvSpPr>
        <p:spPr>
          <a:xfrm>
            <a:off x="0" y="0"/>
            <a:ext cx="9142560" cy="48636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2"/>
          <p:cNvSpPr/>
          <p:nvPr/>
        </p:nvSpPr>
        <p:spPr>
          <a:xfrm>
            <a:off x="8280360" y="0"/>
            <a:ext cx="861840" cy="45288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3"/>
          <p:cNvSpPr/>
          <p:nvPr/>
        </p:nvSpPr>
        <p:spPr>
          <a:xfrm>
            <a:off x="8598960" y="21636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4"/>
          <p:cNvSpPr/>
          <p:nvPr/>
        </p:nvSpPr>
        <p:spPr>
          <a:xfrm>
            <a:off x="8598960" y="25020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5"/>
          <p:cNvSpPr/>
          <p:nvPr/>
        </p:nvSpPr>
        <p:spPr>
          <a:xfrm>
            <a:off x="8598960" y="28404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PlaceHolder 6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CustomShape 1"/>
          <p:cNvSpPr/>
          <p:nvPr/>
        </p:nvSpPr>
        <p:spPr>
          <a:xfrm>
            <a:off x="0" y="0"/>
            <a:ext cx="9142560" cy="48636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4" name="CustomShape 2"/>
          <p:cNvSpPr/>
          <p:nvPr/>
        </p:nvSpPr>
        <p:spPr>
          <a:xfrm rot="16200000">
            <a:off x="1366560" y="1028880"/>
            <a:ext cx="44280" cy="37152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CustomShape 3"/>
          <p:cNvSpPr/>
          <p:nvPr/>
        </p:nvSpPr>
        <p:spPr>
          <a:xfrm rot="16200000">
            <a:off x="995400" y="1027440"/>
            <a:ext cx="44280" cy="3744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6" name="CustomShape 4"/>
          <p:cNvSpPr/>
          <p:nvPr/>
        </p:nvSpPr>
        <p:spPr>
          <a:xfrm>
            <a:off x="8280360" y="0"/>
            <a:ext cx="861840" cy="452880"/>
          </a:xfrm>
          <a:prstGeom prst="rect">
            <a:avLst/>
          </a:prstGeom>
          <a:solidFill>
            <a:srgbClr val="e9edee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5"/>
          <p:cNvSpPr/>
          <p:nvPr/>
        </p:nvSpPr>
        <p:spPr>
          <a:xfrm>
            <a:off x="8598960" y="21636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6"/>
          <p:cNvSpPr/>
          <p:nvPr/>
        </p:nvSpPr>
        <p:spPr>
          <a:xfrm>
            <a:off x="8598960" y="25020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7"/>
          <p:cNvSpPr/>
          <p:nvPr/>
        </p:nvSpPr>
        <p:spPr>
          <a:xfrm>
            <a:off x="8598960" y="28404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9ed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2;p3" descr=""/>
          <p:cNvPicPr/>
          <p:nvPr/>
        </p:nvPicPr>
        <p:blipFill>
          <a:blip r:embed="rId2"/>
          <a:srcRect l="0" t="21800" r="0" b="23592"/>
          <a:stretch/>
        </p:blipFill>
        <p:spPr>
          <a:xfrm>
            <a:off x="0" y="487800"/>
            <a:ext cx="9142560" cy="4654080"/>
          </a:xfrm>
          <a:prstGeom prst="rect">
            <a:avLst/>
          </a:prstGeom>
          <a:ln>
            <a:noFill/>
          </a:ln>
        </p:spPr>
      </p:pic>
      <p:sp>
        <p:nvSpPr>
          <p:cNvPr id="219" name="CustomShape 1"/>
          <p:cNvSpPr/>
          <p:nvPr/>
        </p:nvSpPr>
        <p:spPr>
          <a:xfrm>
            <a:off x="0" y="0"/>
            <a:ext cx="9142560" cy="4863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2"/>
          <p:cNvSpPr/>
          <p:nvPr/>
        </p:nvSpPr>
        <p:spPr>
          <a:xfrm rot="16200000">
            <a:off x="1366560" y="1028880"/>
            <a:ext cx="44280" cy="371520"/>
          </a:xfrm>
          <a:prstGeom prst="rect">
            <a:avLst/>
          </a:prstGeom>
          <a:solidFill>
            <a:srgbClr val="eb56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3"/>
          <p:cNvSpPr/>
          <p:nvPr/>
        </p:nvSpPr>
        <p:spPr>
          <a:xfrm rot="16200000">
            <a:off x="995400" y="1027440"/>
            <a:ext cx="44280" cy="374400"/>
          </a:xfrm>
          <a:prstGeom prst="rect">
            <a:avLst/>
          </a:prstGeom>
          <a:solidFill>
            <a:srgbClr val="1a998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CustomShape 4"/>
          <p:cNvSpPr/>
          <p:nvPr/>
        </p:nvSpPr>
        <p:spPr>
          <a:xfrm>
            <a:off x="8280360" y="0"/>
            <a:ext cx="861840" cy="452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CustomShape 5"/>
          <p:cNvSpPr/>
          <p:nvPr/>
        </p:nvSpPr>
        <p:spPr>
          <a:xfrm>
            <a:off x="8598960" y="21636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6"/>
          <p:cNvSpPr/>
          <p:nvPr/>
        </p:nvSpPr>
        <p:spPr>
          <a:xfrm>
            <a:off x="8598960" y="25020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7"/>
          <p:cNvSpPr/>
          <p:nvPr/>
        </p:nvSpPr>
        <p:spPr>
          <a:xfrm>
            <a:off x="8598960" y="284040"/>
            <a:ext cx="214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PlaceHolder 8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9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4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731520" y="1261800"/>
            <a:ext cx="4889520" cy="166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latin typeface="Raleway"/>
                <a:ea typeface="Raleway"/>
              </a:rPr>
              <a:t>LING 573 Project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822960" y="2842560"/>
            <a:ext cx="1738080" cy="53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Charlie Guo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Emma Bateman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John Dodson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66" name="CustomShape 3"/>
          <p:cNvSpPr/>
          <p:nvPr/>
        </p:nvSpPr>
        <p:spPr>
          <a:xfrm>
            <a:off x="2286000" y="2842560"/>
            <a:ext cx="1848600" cy="53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qcg@uw.edu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ebateman@uw.edu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595959"/>
                </a:solidFill>
                <a:latin typeface="Lato"/>
                <a:ea typeface="Lato"/>
              </a:rPr>
              <a:t>jrdodson@uw.edu</a:t>
            </a: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1"/>
          <p:cNvSpPr/>
          <p:nvPr/>
        </p:nvSpPr>
        <p:spPr>
          <a:xfrm>
            <a:off x="730800" y="1318680"/>
            <a:ext cx="640152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Sentence Compression: Rule-based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88" name="CustomShape 2"/>
          <p:cNvSpPr/>
          <p:nvPr/>
        </p:nvSpPr>
        <p:spPr>
          <a:xfrm>
            <a:off x="731520" y="2103120"/>
            <a:ext cx="3891960" cy="94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Rule-based Datetime removal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Identify datetime entities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Flag entities as “Removed”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Identify preceding prepositions and flag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Realize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9" name="CustomShape 3"/>
          <p:cNvSpPr/>
          <p:nvPr/>
        </p:nvSpPr>
        <p:spPr>
          <a:xfrm>
            <a:off x="5542920" y="2103120"/>
            <a:ext cx="3123000" cy="228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Example: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Senior Palestinian official Yasser Abed Rabbo denied </a:t>
            </a:r>
            <a:r>
              <a:rPr b="0" lang="en-US" sz="1800" spc="-1" strike="sngStrike">
                <a:solidFill>
                  <a:srgbClr val="ff0000"/>
                </a:solidFill>
                <a:latin typeface="Arial"/>
                <a:ea typeface="DejaVu Sans"/>
              </a:rPr>
              <a:t>on Tuesday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reports saying that Palestinian leader Yasser Arafat has died in a French hospital.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730800" y="1318680"/>
            <a:ext cx="768168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Sentence Compression: Trained Model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91" name="CustomShape 2"/>
          <p:cNvSpPr/>
          <p:nvPr/>
        </p:nvSpPr>
        <p:spPr>
          <a:xfrm>
            <a:off x="730800" y="1989000"/>
            <a:ext cx="5852880" cy="271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Training Data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BBC newswire sentences with hand-written compressions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Originally used in Clarke and Lapata (2008)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Downloaded from: jamesclarke.net/research/resources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MaxEnt model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1000 training sentences parsed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Each node of tree labeled “keep” (1) or “delete” (0)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Training features such as: POS, sister node POS, depth, conatins stopwords, contains punctuation,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730800" y="1318680"/>
            <a:ext cx="768168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Sentence Compression: Trained Model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730800" y="1989000"/>
            <a:ext cx="5852880" cy="271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Training Data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BBC newswire sentences with hand-written compressions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Originally used in Clarke and Lapata (2008)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Downloaded from: jamesclarke.net/research/resources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MaxEnt model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1000 training sentences parsed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Each node of tree labeled “keep” (1) or “delete” (0)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Binary classifier trained with sklearn Logistic Regression model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1"/>
          <p:cNvSpPr/>
          <p:nvPr/>
        </p:nvSpPr>
        <p:spPr>
          <a:xfrm>
            <a:off x="730800" y="1318680"/>
            <a:ext cx="768168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Sentence Compression: Trained Model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95" name="CustomShape 2"/>
          <p:cNvSpPr/>
          <p:nvPr/>
        </p:nvSpPr>
        <p:spPr>
          <a:xfrm>
            <a:off x="730800" y="1989000"/>
            <a:ext cx="5852880" cy="271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Training Features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POS tag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Sister node POS tag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Within first three words?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Within last three words?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Contains word with &gt;10 letters?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Contains uppercase?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Contains negation?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Contain stopwords?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6" name="CustomShape 3"/>
          <p:cNvSpPr/>
          <p:nvPr/>
        </p:nvSpPr>
        <p:spPr>
          <a:xfrm>
            <a:off x="4571280" y="1951560"/>
            <a:ext cx="5852880" cy="271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Parenthetical?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Lead adverbial?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Lead preposition?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Relative clause?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Is root node?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CustomShape 1"/>
          <p:cNvSpPr/>
          <p:nvPr/>
        </p:nvSpPr>
        <p:spPr>
          <a:xfrm>
            <a:off x="730800" y="1318680"/>
            <a:ext cx="768168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Sentence Compression: Trained Model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98" name="CustomShape 2"/>
          <p:cNvSpPr/>
          <p:nvPr/>
        </p:nvSpPr>
        <p:spPr>
          <a:xfrm>
            <a:off x="730800" y="1989000"/>
            <a:ext cx="5852880" cy="271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Beam Search</a:t>
            </a: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Keep/delete labels chosen using MaxEnt classifier and beam search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Recursive search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For each node, run beam search on each child node. Calculate probabilities for each resulting combination, plus probability of deleting current subtree. Return N most likely candidates.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At leaf nodes, return [[0], [1]]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ustomShape 1"/>
          <p:cNvSpPr/>
          <p:nvPr/>
        </p:nvSpPr>
        <p:spPr>
          <a:xfrm>
            <a:off x="730800" y="1318680"/>
            <a:ext cx="768168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Se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nt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en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ce 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Co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mp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res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sio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n 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Too</a:t>
            </a: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ls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00" name="CustomShape 2"/>
          <p:cNvSpPr/>
          <p:nvPr/>
        </p:nvSpPr>
        <p:spPr>
          <a:xfrm>
            <a:off x="730800" y="1989000"/>
            <a:ext cx="5852880" cy="271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NL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TK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St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an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for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d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pa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rs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er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Sc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ikit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le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ar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n</a:t>
            </a:r>
            <a:endParaRPr b="0" lang="en-US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Cl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ar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ke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an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d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La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pa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ta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(2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00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8)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co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m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pr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es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si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on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da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ta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CustomShape 1"/>
          <p:cNvSpPr/>
          <p:nvPr/>
        </p:nvSpPr>
        <p:spPr>
          <a:xfrm>
            <a:off x="730800" y="1318680"/>
            <a:ext cx="389196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Name Simplification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02" name="CustomShape 2"/>
          <p:cNvSpPr/>
          <p:nvPr/>
        </p:nvSpPr>
        <p:spPr>
          <a:xfrm>
            <a:off x="730800" y="1835280"/>
            <a:ext cx="7474320" cy="94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Examples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Senior Palestinian official Yasser Abed Rabbo denied on Tuesday reports saying that Palestinian leader </a:t>
            </a:r>
            <a:r>
              <a:rPr b="0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Yasser Arafat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has died in a French hospital.</a:t>
            </a:r>
            <a:endParaRPr b="0" lang="en-US" sz="14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As </a:t>
            </a:r>
            <a:r>
              <a:rPr b="0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Arafat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 had struggled for life, there has been wild guess as to where he might be buried and where to hold the funeral service.</a:t>
            </a:r>
            <a:endParaRPr b="0" lang="en-US" sz="14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Sunday night, the French foreign minister, Michel Barnier, told LCI television that </a:t>
            </a:r>
            <a:r>
              <a:rPr b="0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Arafat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 was alive but that his circumstances were complicated.</a:t>
            </a:r>
            <a:endParaRPr b="0" lang="en-US" sz="14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Palestinian leader </a:t>
            </a:r>
            <a:r>
              <a:rPr b="0" lang="en-US" sz="1400" spc="-1" strike="sngStrike">
                <a:solidFill>
                  <a:srgbClr val="ff0000"/>
                </a:solidFill>
                <a:latin typeface="Arial"/>
                <a:ea typeface="DejaVu Sans"/>
              </a:rPr>
              <a:t>Yasser</a:t>
            </a:r>
            <a:r>
              <a:rPr b="0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 Arafat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would be buried at his headquarters in the West Bank town of Ramallah, well-informed Palestinian sources said Tuesday.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730800" y="1318680"/>
            <a:ext cx="389196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Name Simplification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730800" y="1989000"/>
            <a:ext cx="3891960" cy="94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Algorithm 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(on ordered sentences)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Create a dictionary mapping full name to last name</a:t>
            </a:r>
            <a:endParaRPr b="0" lang="en-US" sz="16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For each sentence, identify PERSON entities</a:t>
            </a:r>
            <a:endParaRPr b="0" lang="en-US" sz="16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If a PERSON entity is a full name, replace it with last name</a:t>
            </a:r>
            <a:endParaRPr b="0" lang="en-US" sz="16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Otherwise add this full name to the dictionary.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CustomShape 1"/>
          <p:cNvSpPr/>
          <p:nvPr/>
        </p:nvSpPr>
        <p:spPr>
          <a:xfrm>
            <a:off x="730800" y="1318680"/>
            <a:ext cx="389196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Name Simplification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06" name="CustomShape 2"/>
          <p:cNvSpPr/>
          <p:nvPr/>
        </p:nvSpPr>
        <p:spPr>
          <a:xfrm>
            <a:off x="730800" y="1989000"/>
            <a:ext cx="3891960" cy="94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Tools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Spacy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Python 3.6+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729360" y="1322280"/>
            <a:ext cx="7008840" cy="34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latin typeface="Raleway"/>
                <a:ea typeface="Raleway"/>
              </a:rPr>
              <a:t>Results: Dev test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08" name="" descr=""/>
          <p:cNvPicPr/>
          <p:nvPr/>
        </p:nvPicPr>
        <p:blipFill>
          <a:blip r:embed="rId1"/>
          <a:stretch/>
        </p:blipFill>
        <p:spPr>
          <a:xfrm>
            <a:off x="1005840" y="2332080"/>
            <a:ext cx="6067080" cy="1142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729360" y="1318680"/>
            <a:ext cx="7687440" cy="53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Overview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1295280" y="2079000"/>
            <a:ext cx="7121520" cy="132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Baseline extractive system</a:t>
            </a:r>
            <a:endParaRPr b="0" lang="en-US" sz="13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Graph-banked sentence ranking</a:t>
            </a:r>
            <a:endParaRPr b="0" lang="en-US" sz="13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Entity grid information ordering</a:t>
            </a:r>
            <a:endParaRPr b="0" lang="en-US" sz="13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Sentence compression 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269" name="Google Shape;200;p20" descr=""/>
          <p:cNvPicPr/>
          <p:nvPr/>
        </p:nvPicPr>
        <p:blipFill>
          <a:blip r:embed="rId1"/>
          <a:srcRect l="12608" t="85994" r="6247" b="1381"/>
          <a:stretch/>
        </p:blipFill>
        <p:spPr>
          <a:xfrm>
            <a:off x="0" y="3835800"/>
            <a:ext cx="9142560" cy="1325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ustomShape 1"/>
          <p:cNvSpPr/>
          <p:nvPr/>
        </p:nvSpPr>
        <p:spPr>
          <a:xfrm>
            <a:off x="729360" y="1322280"/>
            <a:ext cx="7008840" cy="34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latin typeface="Raleway"/>
                <a:ea typeface="Raleway"/>
              </a:rPr>
              <a:t>Results: Eval test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310" name="" descr=""/>
          <p:cNvPicPr/>
          <p:nvPr/>
        </p:nvPicPr>
        <p:blipFill>
          <a:blip r:embed="rId1"/>
          <a:stretch/>
        </p:blipFill>
        <p:spPr>
          <a:xfrm>
            <a:off x="1097280" y="2286000"/>
            <a:ext cx="6086160" cy="115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CustomShape 1"/>
          <p:cNvSpPr/>
          <p:nvPr/>
        </p:nvSpPr>
        <p:spPr>
          <a:xfrm>
            <a:off x="730080" y="1318680"/>
            <a:ext cx="5395320" cy="568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Related Readings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312" name="CustomShape 2"/>
          <p:cNvSpPr/>
          <p:nvPr/>
        </p:nvSpPr>
        <p:spPr>
          <a:xfrm>
            <a:off x="730080" y="1887840"/>
            <a:ext cx="3635280" cy="85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Rada Mihalcea and Paul Tarau, TextRank: Bringing Order into Texts, Proceedings of the 2004 Conference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on Empirical Methods in Natural Language Processing,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2004.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Regina Barzilay and Mirella Lapata, Modeling Local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Coherence: An Entity-Based Approach Computational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Linguistics, 2008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Christopher Manning, Mihai Surdeanu, John Bauer,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Jenny Finkel, Steven Bethard, and David McClosky,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The Stanford CoreNLP Natural Language Processing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Toolkit, Proceedings of 52nd Annual Meeting of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the Association for Computational Linguistics: System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Demonstrations</a:t>
            </a:r>
            <a:endParaRPr b="0" lang="en-US" sz="1100" spc="-1" strike="noStrike">
              <a:latin typeface="Arial"/>
            </a:endParaRPr>
          </a:p>
        </p:txBody>
      </p:sp>
      <p:sp>
        <p:nvSpPr>
          <p:cNvPr id="313" name="CustomShape 3"/>
          <p:cNvSpPr/>
          <p:nvPr/>
        </p:nvSpPr>
        <p:spPr>
          <a:xfrm>
            <a:off x="4685760" y="1920240"/>
            <a:ext cx="3635280" cy="851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James Clarke and Mirella Lapata, 2008. Global Inferece for Sentence Compression: An Integer Linear Programming Approach. In </a:t>
            </a:r>
            <a:r>
              <a:rPr b="0" i="1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Journal of Artificial Intelligence Research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, vol 31, pages 399-429.</a:t>
            </a: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1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Lu Wang et al. A Sentence Compression Based Framework to Query-Focused Multi-Document Summarization. Proceedings of the 51</a:t>
            </a:r>
            <a:r>
              <a:rPr b="0" lang="en-US" sz="1100" spc="-1" strike="noStrike" baseline="101000">
                <a:solidFill>
                  <a:srgbClr val="000000"/>
                </a:solidFill>
                <a:latin typeface="Arial"/>
                <a:ea typeface="DejaVu Sans"/>
              </a:rPr>
              <a:t>st</a:t>
            </a:r>
            <a:r>
              <a:rPr b="0" lang="en-US" sz="1100" spc="-1" strike="noStrike">
                <a:solidFill>
                  <a:srgbClr val="000000"/>
                </a:solidFill>
                <a:latin typeface="Arial"/>
                <a:ea typeface="DejaVu Sans"/>
              </a:rPr>
              <a:t> Annual Meeting of the Association for Computational Linguistics, pages 1384-1394. 2013</a:t>
            </a:r>
            <a:endParaRPr b="0" lang="en-US" sz="1100" spc="-1" strike="noStrike"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729360" y="1322280"/>
            <a:ext cx="7686720" cy="166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latin typeface="Raleway"/>
                <a:ea typeface="Raleway"/>
              </a:rPr>
              <a:t>Thank you.</a:t>
            </a:r>
            <a:endParaRPr b="0" lang="en-US" sz="48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3434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729360" y="1322280"/>
            <a:ext cx="7008840" cy="34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latin typeface="Raleway"/>
                <a:ea typeface="Raleway"/>
              </a:rPr>
              <a:t>System Architecture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71" name="Picture 1" descr=""/>
          <p:cNvPicPr/>
          <p:nvPr/>
        </p:nvPicPr>
        <p:blipFill>
          <a:blip r:embed="rId1"/>
          <a:stretch/>
        </p:blipFill>
        <p:spPr>
          <a:xfrm>
            <a:off x="5093280" y="387360"/>
            <a:ext cx="2968920" cy="4313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729360" y="2056320"/>
            <a:ext cx="5201640" cy="151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ffffff"/>
                </a:solidFill>
                <a:latin typeface="Raleway"/>
                <a:ea typeface="Raleway"/>
              </a:rPr>
              <a:t>Approach</a:t>
            </a:r>
            <a:endParaRPr b="0" lang="en-US" sz="4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1"/>
          <p:cNvSpPr/>
          <p:nvPr/>
        </p:nvSpPr>
        <p:spPr>
          <a:xfrm>
            <a:off x="730800" y="1318680"/>
            <a:ext cx="389196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Content Selection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721080" y="2103120"/>
            <a:ext cx="3891960" cy="94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Sentence saliency estimated with TextRank</a:t>
            </a:r>
            <a:endParaRPr b="0" lang="en-US" sz="13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 </a:t>
            </a:r>
            <a:endParaRPr b="0" lang="en-US" sz="13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Sentences converted to unigram feature vectors</a:t>
            </a:r>
            <a:endParaRPr b="0" lang="en-US" sz="13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 </a:t>
            </a:r>
            <a:endParaRPr b="0" lang="en-US" sz="13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Ranked from highest to lowest relevance</a:t>
            </a:r>
            <a:endParaRPr b="0" lang="en-US" sz="13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3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DejaVu Sans"/>
              </a:rPr>
              <a:t>Duplicates are removed</a:t>
            </a:r>
            <a:endParaRPr b="0" lang="en-US" sz="1300" spc="-1" strike="noStrike">
              <a:latin typeface="Arial"/>
            </a:endParaRPr>
          </a:p>
          <a:p>
            <a:pPr marL="360">
              <a:lnSpc>
                <a:spcPct val="100000"/>
              </a:lnSpc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 </a:t>
            </a:r>
            <a:endParaRPr b="0" lang="en-US" sz="13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595959"/>
                </a:solidFill>
                <a:latin typeface="Lato"/>
                <a:ea typeface="Lato"/>
              </a:rPr>
              <a:t>Sentences selected until word count is met</a:t>
            </a:r>
            <a:endParaRPr b="0" lang="en-US" sz="1300" spc="-1" strike="noStrike">
              <a:latin typeface="Arial"/>
            </a:endParaRPr>
          </a:p>
        </p:txBody>
      </p:sp>
      <p:pic>
        <p:nvPicPr>
          <p:cNvPr id="275" name="Picture 3" descr=""/>
          <p:cNvPicPr/>
          <p:nvPr/>
        </p:nvPicPr>
        <p:blipFill>
          <a:blip r:embed="rId1"/>
          <a:stretch/>
        </p:blipFill>
        <p:spPr>
          <a:xfrm>
            <a:off x="5199120" y="1960200"/>
            <a:ext cx="2559600" cy="2183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730800" y="1318680"/>
            <a:ext cx="640152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Information Ordering: Entity Grid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30800" y="1877760"/>
            <a:ext cx="5224680" cy="94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Lato"/>
              </a:rPr>
              <a:t>Based on Barzilay and Lapata (2008)</a:t>
            </a:r>
            <a:endParaRPr b="0" lang="en-US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DejaVu Sans"/>
              </a:rPr>
              <a:t>Find entities mentioned in summary</a:t>
            </a:r>
            <a:endParaRPr b="0" lang="en-US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DejaVu Sans"/>
              </a:rPr>
              <a:t>For each entity, sentence pair determine grammatical role if any</a:t>
            </a:r>
            <a:endParaRPr b="0" lang="en-US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Lato"/>
              </a:rPr>
              <a:t> </a:t>
            </a:r>
            <a:r>
              <a:rPr b="0" lang="en-US" sz="1600" spc="-1" strike="noStrike">
                <a:solidFill>
                  <a:srgbClr val="595959"/>
                </a:solidFill>
                <a:latin typeface="Lato"/>
                <a:ea typeface="Lato"/>
              </a:rPr>
              <a:t>Assign weights: 1.0 for subject, 0.5 for object, 0.1 for none</a:t>
            </a:r>
            <a:endParaRPr b="0" lang="en-US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DejaVu Sans"/>
              </a:rPr>
              <a:t>Calculate weight for each entity over all candidate sentences</a:t>
            </a:r>
            <a:endParaRPr b="0" lang="en-US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DejaVu Sans"/>
              </a:rPr>
              <a:t>Pick highest weighted entity and select sentence with the highest weight for that entity</a:t>
            </a:r>
            <a:endParaRPr b="0" lang="en-US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DejaVu Sans"/>
              </a:rPr>
              <a:t>Repeat until all sentences are sorted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78" name="Picture 1" descr=""/>
          <p:cNvPicPr/>
          <p:nvPr/>
        </p:nvPicPr>
        <p:blipFill>
          <a:blip r:embed="rId1"/>
          <a:stretch/>
        </p:blipFill>
        <p:spPr>
          <a:xfrm>
            <a:off x="5928480" y="2468880"/>
            <a:ext cx="2666880" cy="156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1"/>
          <p:cNvSpPr/>
          <p:nvPr/>
        </p:nvSpPr>
        <p:spPr>
          <a:xfrm>
            <a:off x="730800" y="1318680"/>
            <a:ext cx="640152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Information Ordering: Shortest Path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730800" y="1877760"/>
            <a:ext cx="5224680" cy="94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Lato"/>
              </a:rPr>
              <a:t>Generate bag-of-words feature vector for each sentence</a:t>
            </a:r>
            <a:endParaRPr b="0" lang="en-US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Lato"/>
              </a:rPr>
              <a:t>Find cosine distances</a:t>
            </a:r>
            <a:endParaRPr b="0" lang="en-US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Lato"/>
              </a:rPr>
              <a:t>Brute force search to generate shortest path</a:t>
            </a:r>
            <a:endParaRPr b="0" lang="en-US" sz="16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595959"/>
                </a:solidFill>
                <a:latin typeface="Lato"/>
                <a:ea typeface="Lato"/>
              </a:rPr>
              <a:t>More salient endpoint chosen as starting point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1"/>
          <p:cNvSpPr/>
          <p:nvPr/>
        </p:nvSpPr>
        <p:spPr>
          <a:xfrm>
            <a:off x="730800" y="1318680"/>
            <a:ext cx="389196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Content Realization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82" name="CustomShape 2"/>
          <p:cNvSpPr/>
          <p:nvPr/>
        </p:nvSpPr>
        <p:spPr>
          <a:xfrm>
            <a:off x="1371600" y="2194560"/>
            <a:ext cx="3891960" cy="94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95959"/>
                </a:solidFill>
                <a:latin typeface="Lato"/>
                <a:ea typeface="Lato"/>
              </a:rPr>
              <a:t>Sentence compression</a:t>
            </a: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595959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595959"/>
                </a:solidFill>
                <a:latin typeface="Lato"/>
                <a:ea typeface="DejaVu Sans"/>
              </a:rPr>
              <a:t>Named Entity simplification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283" name="Google Shape;200;p20" descr=""/>
          <p:cNvPicPr/>
          <p:nvPr/>
        </p:nvPicPr>
        <p:blipFill>
          <a:blip r:embed="rId1"/>
          <a:srcRect l="12608" t="85994" r="6247" b="1381"/>
          <a:stretch/>
        </p:blipFill>
        <p:spPr>
          <a:xfrm>
            <a:off x="0" y="3835800"/>
            <a:ext cx="9142560" cy="1325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730800" y="1318680"/>
            <a:ext cx="7041600" cy="103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1a1a1a"/>
                </a:solidFill>
                <a:latin typeface="Raleway"/>
                <a:ea typeface="Raleway"/>
              </a:rPr>
              <a:t>Sentence Compression: Rule-based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285" name="CustomShape 2"/>
          <p:cNvSpPr/>
          <p:nvPr/>
        </p:nvSpPr>
        <p:spPr>
          <a:xfrm>
            <a:off x="771480" y="2343600"/>
            <a:ext cx="3891960" cy="948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Tree-based PP Removal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Obtain a syntax tree of a sentence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Identify PP and check removability</a:t>
            </a:r>
            <a:endParaRPr b="0" lang="en-US" sz="1800" spc="-1" strike="noStrike">
              <a:latin typeface="Arial"/>
            </a:endParaRPr>
          </a:p>
          <a:p>
            <a:pPr lvl="1" marL="7430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Realize sentence without PP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5542920" y="2287080"/>
            <a:ext cx="3123000" cy="228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Example: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Senior Palestinian official Yasser Abed Rabbo denied on Tuesday reports saying that Palestinian leader Yasser Arafat has died </a:t>
            </a:r>
            <a:r>
              <a:rPr b="0" lang="en-US" sz="1800" spc="-1" strike="sngStrike">
                <a:solidFill>
                  <a:srgbClr val="ff0000"/>
                </a:solidFill>
                <a:latin typeface="Arial"/>
                <a:ea typeface="DejaVu Sans"/>
              </a:rPr>
              <a:t>in a French hospital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</TotalTime>
  <Application>LibreOffice/6.0.7.3$Linux_X86_64 LibreOffice_project/00m0$Build-3</Application>
  <Words>558</Words>
  <Paragraphs>106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Dodson, John (US) @ AS - ComCept</dc:creator>
  <dc:description/>
  <dc:language>en-US</dc:language>
  <cp:lastModifiedBy/>
  <dcterms:modified xsi:type="dcterms:W3CDTF">2019-06-04T12:11:30Z</dcterms:modified>
  <cp:revision>19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17</vt:i4>
  </property>
</Properties>
</file>